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handoutMasterIdLst>
    <p:handoutMasterId r:id="rId14"/>
  </p:handoutMasterIdLst>
  <p:sldIdLst>
    <p:sldId id="256" r:id="rId3"/>
    <p:sldId id="257" r:id="rId4"/>
    <p:sldId id="258" r:id="rId5"/>
    <p:sldId id="259" r:id="rId6"/>
    <p:sldId id="260" r:id="rId7"/>
    <p:sldId id="266" r:id="rId8"/>
    <p:sldId id="269" r:id="rId9"/>
    <p:sldId id="272" r:id="rId10"/>
    <p:sldId id="270" r:id="rId11"/>
    <p:sldId id="273" r:id="rId12"/>
    <p:sldId id="271"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5C821F-FF70-479F-8F11-11564231DAC6}" type="datetimeFigureOut">
              <a:rPr lang="es-MX" smtClean="0"/>
              <a:t>24/10/2016</a:t>
            </a:fld>
            <a:endParaRPr lang="es-MX"/>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ADD67B-ACE3-44B6-B99D-80E76A87546D}" type="slidenum">
              <a:rPr lang="es-MX" smtClean="0"/>
              <a:t>‹Nº›</a:t>
            </a:fld>
            <a:endParaRPr lang="es-MX"/>
          </a:p>
        </p:txBody>
      </p:sp>
    </p:spTree>
    <p:extLst>
      <p:ext uri="{BB962C8B-B14F-4D97-AF65-F5344CB8AC3E}">
        <p14:creationId xmlns:p14="http://schemas.microsoft.com/office/powerpoint/2010/main" val="14587474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79525" y="1600200"/>
            <a:ext cx="7085013" cy="1066800"/>
          </a:xfrm>
        </p:spPr>
        <p:txBody>
          <a:bodyPr/>
          <a:lstStyle>
            <a:lvl1pPr>
              <a:defRPr/>
            </a:lvl1pPr>
          </a:lstStyle>
          <a:p>
            <a:pPr lvl="0"/>
            <a:r>
              <a:rPr lang="es-ES" noProof="0" smtClean="0"/>
              <a:t>Haga clic para modificar el estilo de título del patrón</a:t>
            </a:r>
            <a:endParaRPr lang="en-US" noProof="0" smtClean="0"/>
          </a:p>
        </p:txBody>
      </p:sp>
      <p:sp>
        <p:nvSpPr>
          <p:cNvPr id="3075" name="Rectangle 3"/>
          <p:cNvSpPr>
            <a:spLocks noGrp="1" noChangeArrowheads="1"/>
          </p:cNvSpPr>
          <p:nvPr>
            <p:ph type="subTitle" idx="1"/>
          </p:nvPr>
        </p:nvSpPr>
        <p:spPr>
          <a:xfrm>
            <a:off x="1279525" y="2819400"/>
            <a:ext cx="5256213" cy="1143000"/>
          </a:xfrm>
        </p:spPr>
        <p:txBody>
          <a:bodyPr/>
          <a:lstStyle>
            <a:lvl1pPr marL="0" indent="0">
              <a:buFontTx/>
              <a:buNone/>
              <a:defRPr/>
            </a:lvl1pPr>
          </a:lstStyle>
          <a:p>
            <a:pPr lvl="0"/>
            <a:r>
              <a:rPr lang="es-ES" noProof="0" smtClean="0"/>
              <a:t>Haga clic para modificar el estilo de subtítulo del patrón</a:t>
            </a:r>
            <a:endParaRPr lang="en-US" noProof="0" smtClean="0"/>
          </a:p>
        </p:txBody>
      </p:sp>
      <p:sp>
        <p:nvSpPr>
          <p:cNvPr id="3076" name="Rectangle 4"/>
          <p:cNvSpPr>
            <a:spLocks noGrp="1" noChangeArrowheads="1"/>
          </p:cNvSpPr>
          <p:nvPr>
            <p:ph type="dt" sz="half" idx="2"/>
          </p:nvPr>
        </p:nvSpPr>
        <p:spPr/>
        <p:txBody>
          <a:bodyPr/>
          <a:lstStyle>
            <a:lvl1pPr>
              <a:defRPr/>
            </a:lvl1pPr>
          </a:lstStyle>
          <a:p>
            <a:fld id="{BEBD4F5E-5EF4-4264-BC0E-83870741589D}" type="datetimeFigureOut">
              <a:rPr lang="es-MX" smtClean="0"/>
              <a:t>24/10/2016</a:t>
            </a:fld>
            <a:endParaRPr lang="es-MX"/>
          </a:p>
        </p:txBody>
      </p:sp>
      <p:sp>
        <p:nvSpPr>
          <p:cNvPr id="3077" name="Rectangle 5"/>
          <p:cNvSpPr>
            <a:spLocks noGrp="1" noChangeArrowheads="1"/>
          </p:cNvSpPr>
          <p:nvPr>
            <p:ph type="ftr" sz="quarter" idx="3"/>
          </p:nvPr>
        </p:nvSpPr>
        <p:spPr/>
        <p:txBody>
          <a:bodyPr/>
          <a:lstStyle>
            <a:lvl1pPr>
              <a:defRPr/>
            </a:lvl1pPr>
          </a:lstStyle>
          <a:p>
            <a:endParaRPr lang="es-MX"/>
          </a:p>
        </p:txBody>
      </p:sp>
      <p:sp>
        <p:nvSpPr>
          <p:cNvPr id="3078" name="Rectangle 6"/>
          <p:cNvSpPr>
            <a:spLocks noGrp="1" noChangeArrowheads="1"/>
          </p:cNvSpPr>
          <p:nvPr>
            <p:ph type="sldNum" sz="quarter" idx="4"/>
          </p:nvPr>
        </p:nvSpPr>
        <p:spPr/>
        <p:txBody>
          <a:bodyPr/>
          <a:lstStyle>
            <a:lvl1pPr>
              <a:defRPr/>
            </a:lvl1pPr>
          </a:lstStyle>
          <a:p>
            <a:fld id="{360C521F-59E7-42CB-B3BA-2E4F5E250DB3}"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375151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94475" y="685800"/>
            <a:ext cx="1771650" cy="544036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279525" y="685800"/>
            <a:ext cx="5162550" cy="54403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10684330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BEBD4F5E-5EF4-4264-BC0E-83870741589D}" type="datetimeFigureOut">
              <a:rPr lang="es-MX" smtClean="0"/>
              <a:t>24/10/2016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744651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EBD4F5E-5EF4-4264-BC0E-83870741589D}" type="datetimeFigureOut">
              <a:rPr lang="es-MX" smtClean="0"/>
              <a:t>24/10/2016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7834375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EBD4F5E-5EF4-4264-BC0E-83870741589D}" type="datetimeFigureOut">
              <a:rPr lang="es-MX" smtClean="0"/>
              <a:t>24/10/2016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2828361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BEBD4F5E-5EF4-4264-BC0E-83870741589D}" type="datetimeFigureOut">
              <a:rPr lang="es-MX" smtClean="0"/>
              <a:t>24/10/2016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699138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BEBD4F5E-5EF4-4264-BC0E-83870741589D}" type="datetimeFigureOut">
              <a:rPr lang="es-MX" smtClean="0"/>
              <a:t>24/10/2016</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7096970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BEBD4F5E-5EF4-4264-BC0E-83870741589D}" type="datetimeFigureOut">
              <a:rPr lang="es-MX" smtClean="0"/>
              <a:t>24/10/2016</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1174706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EBD4F5E-5EF4-4264-BC0E-83870741589D}" type="datetimeFigureOut">
              <a:rPr lang="es-MX" smtClean="0"/>
              <a:t>24/10/2016</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27869614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EBD4F5E-5EF4-4264-BC0E-83870741589D}" type="datetimeFigureOut">
              <a:rPr lang="es-MX" smtClean="0"/>
              <a:t>24/10/2016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84693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3218481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EBD4F5E-5EF4-4264-BC0E-83870741589D}" type="datetimeFigureOut">
              <a:rPr lang="es-MX" smtClean="0"/>
              <a:t>24/10/2016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34206754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EBD4F5E-5EF4-4264-BC0E-83870741589D}" type="datetimeFigureOut">
              <a:rPr lang="es-MX" smtClean="0"/>
              <a:t>24/10/2016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41522752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EBD4F5E-5EF4-4264-BC0E-83870741589D}" type="datetimeFigureOut">
              <a:rPr lang="es-MX" smtClean="0"/>
              <a:t>24/10/2016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60C521F-59E7-42CB-B3BA-2E4F5E250DB3}" type="slidenum">
              <a:rPr lang="es-MX" smtClean="0"/>
              <a:t>‹Nº›</a:t>
            </a:fld>
            <a:endParaRPr lang="es-MX"/>
          </a:p>
        </p:txBody>
      </p:sp>
    </p:spTree>
    <p:extLst>
      <p:ext uri="{BB962C8B-B14F-4D97-AF65-F5344CB8AC3E}">
        <p14:creationId xmlns:p14="http://schemas.microsoft.com/office/powerpoint/2010/main" val="1860479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550539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2795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39846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3304358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8" name="7 Marcador de pie de página"/>
          <p:cNvSpPr>
            <a:spLocks noGrp="1"/>
          </p:cNvSpPr>
          <p:nvPr>
            <p:ph type="ftr" sz="quarter" idx="11"/>
          </p:nvPr>
        </p:nvSpPr>
        <p:spPr/>
        <p:txBody>
          <a:bodyPr/>
          <a:lstStyle>
            <a:lvl1pPr>
              <a:defRPr/>
            </a:lvl1pPr>
          </a:lstStyle>
          <a:p>
            <a:endParaRPr lang="es-MX"/>
          </a:p>
        </p:txBody>
      </p:sp>
      <p:sp>
        <p:nvSpPr>
          <p:cNvPr id="9" name="8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1312311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4" name="3 Marcador de pie de página"/>
          <p:cNvSpPr>
            <a:spLocks noGrp="1"/>
          </p:cNvSpPr>
          <p:nvPr>
            <p:ph type="ftr" sz="quarter" idx="11"/>
          </p:nvPr>
        </p:nvSpPr>
        <p:spPr/>
        <p:txBody>
          <a:bodyPr/>
          <a:lstStyle>
            <a:lvl1pPr>
              <a:defRPr/>
            </a:lvl1pPr>
          </a:lstStyle>
          <a:p>
            <a:endParaRPr lang="es-MX"/>
          </a:p>
        </p:txBody>
      </p:sp>
      <p:sp>
        <p:nvSpPr>
          <p:cNvPr id="5" name="4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1925611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3" name="2 Marcador de pie de página"/>
          <p:cNvSpPr>
            <a:spLocks noGrp="1"/>
          </p:cNvSpPr>
          <p:nvPr>
            <p:ph type="ftr" sz="quarter" idx="11"/>
          </p:nvPr>
        </p:nvSpPr>
        <p:spPr/>
        <p:txBody>
          <a:bodyPr/>
          <a:lstStyle>
            <a:lvl1pPr>
              <a:defRPr/>
            </a:lvl1pPr>
          </a:lstStyle>
          <a:p>
            <a:endParaRPr lang="es-MX"/>
          </a:p>
        </p:txBody>
      </p:sp>
      <p:sp>
        <p:nvSpPr>
          <p:cNvPr id="4" name="3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972023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400770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BEBD4F5E-5EF4-4264-BC0E-83870741589D}" type="datetimeFigureOut">
              <a:rPr lang="es-MX" smtClean="0"/>
              <a:t>24/10/2016</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257851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79525" y="685800"/>
            <a:ext cx="7086600" cy="73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Haga clic para cambiar el estilo de título</a:t>
            </a:r>
          </a:p>
        </p:txBody>
      </p:sp>
      <p:sp>
        <p:nvSpPr>
          <p:cNvPr id="1027" name="Rectangle 3"/>
          <p:cNvSpPr>
            <a:spLocks noGrp="1" noChangeArrowheads="1"/>
          </p:cNvSpPr>
          <p:nvPr>
            <p:ph type="body" idx="1"/>
          </p:nvPr>
        </p:nvSpPr>
        <p:spPr bwMode="auto">
          <a:xfrm>
            <a:off x="1279525" y="1600200"/>
            <a:ext cx="5257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p>
        </p:txBody>
      </p:sp>
      <p:sp>
        <p:nvSpPr>
          <p:cNvPr id="1031" name="Rectangle 7"/>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mn-lt"/>
              </a:defRPr>
            </a:lvl1pPr>
          </a:lstStyle>
          <a:p>
            <a:fld id="{BEBD4F5E-5EF4-4264-BC0E-83870741589D}" type="datetimeFigureOut">
              <a:rPr lang="es-MX" smtClean="0"/>
              <a:t>24/10/2016</a:t>
            </a:fld>
            <a:endParaRPr lang="es-MX"/>
          </a:p>
        </p:txBody>
      </p:sp>
      <p:sp>
        <p:nvSpPr>
          <p:cNvPr id="1032" name="Rectangle 8"/>
          <p:cNvSpPr>
            <a:spLocks noGrp="1" noChangeArrowheads="1"/>
          </p:cNvSpPr>
          <p:nvPr>
            <p:ph type="ftr" sz="quarter" idx="3"/>
          </p:nvPr>
        </p:nvSpPr>
        <p:spPr bwMode="auto">
          <a:xfrm>
            <a:off x="3124200" y="6429375"/>
            <a:ext cx="2895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s-MX"/>
          </a:p>
        </p:txBody>
      </p:sp>
      <p:sp>
        <p:nvSpPr>
          <p:cNvPr id="1033" name="Rectangle 9"/>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mn-lt"/>
              </a:defRPr>
            </a:lvl1pPr>
          </a:lstStyle>
          <a:p>
            <a:fld id="{360C521F-59E7-42CB-B3BA-2E4F5E250DB3}"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Century Gothic" pitchFamily="34" charset="0"/>
        </a:defRPr>
      </a:lvl2pPr>
      <a:lvl3pPr algn="l" rtl="0" eaLnBrk="1" fontAlgn="base" hangingPunct="1">
        <a:spcBef>
          <a:spcPct val="0"/>
        </a:spcBef>
        <a:spcAft>
          <a:spcPct val="0"/>
        </a:spcAft>
        <a:defRPr sz="3600">
          <a:solidFill>
            <a:schemeClr val="tx2"/>
          </a:solidFill>
          <a:latin typeface="Century Gothic" pitchFamily="34" charset="0"/>
        </a:defRPr>
      </a:lvl3pPr>
      <a:lvl4pPr algn="l" rtl="0" eaLnBrk="1" fontAlgn="base" hangingPunct="1">
        <a:spcBef>
          <a:spcPct val="0"/>
        </a:spcBef>
        <a:spcAft>
          <a:spcPct val="0"/>
        </a:spcAft>
        <a:defRPr sz="3600">
          <a:solidFill>
            <a:schemeClr val="tx2"/>
          </a:solidFill>
          <a:latin typeface="Century Gothic" pitchFamily="34" charset="0"/>
        </a:defRPr>
      </a:lvl4pPr>
      <a:lvl5pPr algn="l" rtl="0" eaLnBrk="1" fontAlgn="base" hangingPunct="1">
        <a:spcBef>
          <a:spcPct val="0"/>
        </a:spcBef>
        <a:spcAft>
          <a:spcPct val="0"/>
        </a:spcAft>
        <a:defRPr sz="3600">
          <a:solidFill>
            <a:schemeClr val="tx2"/>
          </a:solidFill>
          <a:latin typeface="Century Gothic" pitchFamily="34" charset="0"/>
        </a:defRPr>
      </a:lvl5pPr>
      <a:lvl6pPr marL="457200" algn="l" rtl="0" eaLnBrk="1" fontAlgn="base" hangingPunct="1">
        <a:spcBef>
          <a:spcPct val="0"/>
        </a:spcBef>
        <a:spcAft>
          <a:spcPct val="0"/>
        </a:spcAft>
        <a:defRPr sz="3600">
          <a:solidFill>
            <a:schemeClr val="tx2"/>
          </a:solidFill>
          <a:latin typeface="Century Gothic" pitchFamily="34" charset="0"/>
        </a:defRPr>
      </a:lvl6pPr>
      <a:lvl7pPr marL="914400" algn="l" rtl="0" eaLnBrk="1" fontAlgn="base" hangingPunct="1">
        <a:spcBef>
          <a:spcPct val="0"/>
        </a:spcBef>
        <a:spcAft>
          <a:spcPct val="0"/>
        </a:spcAft>
        <a:defRPr sz="3600">
          <a:solidFill>
            <a:schemeClr val="tx2"/>
          </a:solidFill>
          <a:latin typeface="Century Gothic" pitchFamily="34" charset="0"/>
        </a:defRPr>
      </a:lvl7pPr>
      <a:lvl8pPr marL="1371600" algn="l" rtl="0" eaLnBrk="1" fontAlgn="base" hangingPunct="1">
        <a:spcBef>
          <a:spcPct val="0"/>
        </a:spcBef>
        <a:spcAft>
          <a:spcPct val="0"/>
        </a:spcAft>
        <a:defRPr sz="3600">
          <a:solidFill>
            <a:schemeClr val="tx2"/>
          </a:solidFill>
          <a:latin typeface="Century Gothic" pitchFamily="34" charset="0"/>
        </a:defRPr>
      </a:lvl8pPr>
      <a:lvl9pPr marL="1828800" algn="l" rtl="0" eaLnBrk="1" fontAlgn="base" hangingPunct="1">
        <a:spcBef>
          <a:spcPct val="0"/>
        </a:spcBef>
        <a:spcAft>
          <a:spcPct val="0"/>
        </a:spcAft>
        <a:defRPr sz="3600">
          <a:solidFill>
            <a:schemeClr val="tx2"/>
          </a:solidFill>
          <a:latin typeface="Century Gothic"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EBD4F5E-5EF4-4264-BC0E-83870741589D}" type="datetimeFigureOut">
              <a:rPr lang="es-MX" smtClean="0"/>
              <a:t>24/10/2016</a:t>
            </a:fld>
            <a:endParaRPr lang="es-MX"/>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60C521F-59E7-42CB-B3BA-2E4F5E250DB3}" type="slidenum">
              <a:rPr lang="es-MX" smtClean="0"/>
              <a:t>‹Nº›</a:t>
            </a:fld>
            <a:endParaRPr lang="es-MX"/>
          </a:p>
        </p:txBody>
      </p:sp>
    </p:spTree>
    <p:extLst>
      <p:ext uri="{BB962C8B-B14F-4D97-AF65-F5344CB8AC3E}">
        <p14:creationId xmlns:p14="http://schemas.microsoft.com/office/powerpoint/2010/main" val="23777868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mailto:zardoni@uadec.edu.mx" TargetMode="External"/><Relationship Id="rId2" Type="http://schemas.openxmlformats.org/officeDocument/2006/relationships/hyperlink" Target="mailto:reynaldo.sanchez@uadec.edu.mx" TargetMode="External"/><Relationship Id="rId1" Type="http://schemas.openxmlformats.org/officeDocument/2006/relationships/slideLayout" Target="../slideLayouts/slideLayout13.xml"/><Relationship Id="rId6" Type="http://schemas.openxmlformats.org/officeDocument/2006/relationships/image" Target="../media/image4.GIF"/><Relationship Id="rId5" Type="http://schemas.openxmlformats.org/officeDocument/2006/relationships/hyperlink" Target="mailto:jmontoya@uadec.edu.mx" TargetMode="External"/><Relationship Id="rId4" Type="http://schemas.openxmlformats.org/officeDocument/2006/relationships/hyperlink" Target="mailto:ltovar@uadec.edu.m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43607" y="2348880"/>
            <a:ext cx="7560839" cy="3672408"/>
          </a:xfrm>
        </p:spPr>
        <p:txBody>
          <a:bodyPr>
            <a:normAutofit fontScale="90000"/>
          </a:bodyPr>
          <a:lstStyle/>
          <a:p>
            <a:pPr algn="ctr"/>
            <a:r>
              <a:rPr lang="es-MX" sz="4400" b="1" dirty="0" err="1" smtClean="0"/>
              <a:t>Anuies</a:t>
            </a:r>
            <a:r>
              <a:rPr lang="es-MX" sz="4400" b="1" dirty="0" smtClean="0"/>
              <a:t> </a:t>
            </a:r>
            <a:r>
              <a:rPr lang="es-MX" sz="4400" b="1" dirty="0" err="1" smtClean="0"/>
              <a:t>NorEste</a:t>
            </a:r>
            <a:r>
              <a:rPr lang="es-MX" sz="4400" b="1" dirty="0" smtClean="0"/>
              <a:t> Bibliotecas</a:t>
            </a:r>
            <a:br>
              <a:rPr lang="es-MX" sz="4400" b="1" dirty="0" smtClean="0"/>
            </a:br>
            <a:r>
              <a:rPr lang="es-MX" sz="4400" b="1" dirty="0" smtClean="0"/>
              <a:t/>
            </a:r>
            <a:br>
              <a:rPr lang="es-MX" sz="4400" b="1" dirty="0" smtClean="0"/>
            </a:br>
            <a:r>
              <a:rPr lang="es-MX" sz="4400" b="1" dirty="0" smtClean="0"/>
              <a:t/>
            </a:r>
            <a:br>
              <a:rPr lang="es-MX" sz="4400" b="1" dirty="0" smtClean="0"/>
            </a:br>
            <a:r>
              <a:rPr lang="es-MX" sz="4400" b="1" dirty="0" smtClean="0"/>
              <a:t>Plan de trabajo </a:t>
            </a:r>
            <a:br>
              <a:rPr lang="es-MX" sz="4400" b="1" dirty="0" smtClean="0"/>
            </a:br>
            <a:r>
              <a:rPr lang="es-MX" sz="4400" b="1" dirty="0" smtClean="0"/>
              <a:t>2016-2017</a:t>
            </a:r>
            <a:r>
              <a:rPr lang="es-MX" dirty="0" smtClean="0"/>
              <a:t/>
            </a:r>
            <a:br>
              <a:rPr lang="es-MX" dirty="0" smtClean="0"/>
            </a:br>
            <a:endParaRPr lang="es-MX" dirty="0"/>
          </a:p>
        </p:txBody>
      </p:sp>
      <p:pic>
        <p:nvPicPr>
          <p:cNvPr id="7" name="6 Imagen"/>
          <p:cNvPicPr>
            <a:picLocks noChangeAspect="1"/>
          </p:cNvPicPr>
          <p:nvPr/>
        </p:nvPicPr>
        <p:blipFill>
          <a:blip r:embed="rId2" cstate="print">
            <a:clrChange>
              <a:clrFrom>
                <a:srgbClr val="FFFFFF"/>
              </a:clrFrom>
              <a:clrTo>
                <a:srgbClr val="FFFFFF">
                  <a:alpha val="0"/>
                </a:srgbClr>
              </a:clrTo>
            </a:clrChange>
            <a:extLst>
              <a:ext uri="{BEBA8EAE-BF5A-486C-A8C5-ECC9F3942E4B}">
                <a14:imgProps xmlns:a14="http://schemas.microsoft.com/office/drawing/2010/main">
                  <a14:imgLayer r:embed="rId3">
                    <a14:imgEffect>
                      <a14:saturation sat="93000"/>
                    </a14:imgEffect>
                  </a14:imgLayer>
                </a14:imgProps>
              </a:ext>
              <a:ext uri="{28A0092B-C50C-407E-A947-70E740481C1C}">
                <a14:useLocalDpi xmlns:a14="http://schemas.microsoft.com/office/drawing/2010/main" val="0"/>
              </a:ext>
            </a:extLst>
          </a:blip>
          <a:stretch>
            <a:fillRect/>
          </a:stretch>
        </p:blipFill>
        <p:spPr>
          <a:xfrm>
            <a:off x="7092280" y="476672"/>
            <a:ext cx="1127082" cy="1296144"/>
          </a:xfrm>
          <a:prstGeom prst="rect">
            <a:avLst/>
          </a:prstGeom>
          <a:noFill/>
        </p:spPr>
      </p:pic>
      <p:pic>
        <p:nvPicPr>
          <p:cNvPr id="1026" name="Picture 2" descr="Resultado de imagen para anui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7" y="476672"/>
            <a:ext cx="1512166"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0107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35696" y="1122363"/>
            <a:ext cx="6165304" cy="1010493"/>
          </a:xfrm>
        </p:spPr>
        <p:txBody>
          <a:bodyPr>
            <a:normAutofit fontScale="90000"/>
          </a:bodyPr>
          <a:lstStyle/>
          <a:p>
            <a:r>
              <a:rPr lang="es-MX" dirty="0" smtClean="0"/>
              <a:t>Integración de la Mesa Directiva de la Red</a:t>
            </a:r>
            <a:br>
              <a:rPr lang="es-MX" dirty="0" smtClean="0"/>
            </a:br>
            <a:r>
              <a:rPr lang="es-MX" sz="4800" b="1" dirty="0" err="1"/>
              <a:t>Anuies</a:t>
            </a:r>
            <a:r>
              <a:rPr lang="es-MX" sz="4800" b="1" dirty="0"/>
              <a:t> </a:t>
            </a:r>
            <a:r>
              <a:rPr lang="es-MX" sz="4800" b="1" dirty="0" err="1"/>
              <a:t>NorEste</a:t>
            </a:r>
            <a:r>
              <a:rPr lang="es-MX" sz="4800" b="1" dirty="0"/>
              <a:t> Bibliotecas</a:t>
            </a:r>
            <a:endParaRPr lang="es-MX" dirty="0"/>
          </a:p>
        </p:txBody>
      </p:sp>
      <p:sp>
        <p:nvSpPr>
          <p:cNvPr id="3" name="Subtítulo 2"/>
          <p:cNvSpPr>
            <a:spLocks noGrp="1"/>
          </p:cNvSpPr>
          <p:nvPr>
            <p:ph type="subTitle" idx="1"/>
          </p:nvPr>
        </p:nvSpPr>
        <p:spPr>
          <a:xfrm>
            <a:off x="179512" y="2564904"/>
            <a:ext cx="8640960" cy="4032448"/>
          </a:xfrm>
        </p:spPr>
        <p:txBody>
          <a:bodyPr>
            <a:noAutofit/>
          </a:bodyPr>
          <a:lstStyle/>
          <a:p>
            <a:r>
              <a:rPr lang="es-MX" sz="2400" b="1" dirty="0" smtClean="0"/>
              <a:t>Coordinador</a:t>
            </a:r>
            <a:endParaRPr lang="es-MX" sz="2400" dirty="0" smtClean="0"/>
          </a:p>
          <a:p>
            <a:r>
              <a:rPr lang="es-MX" sz="2400" dirty="0" smtClean="0"/>
              <a:t>Ing. Reynaldo Sánchez Valdés - Universidad Autónoma de Coahuila</a:t>
            </a:r>
          </a:p>
          <a:p>
            <a:r>
              <a:rPr lang="es-MX" sz="2400" b="1" dirty="0" smtClean="0"/>
              <a:t>Suplente </a:t>
            </a:r>
            <a:r>
              <a:rPr lang="es-MX" sz="2400" b="1" dirty="0"/>
              <a:t>del </a:t>
            </a:r>
            <a:r>
              <a:rPr lang="es-MX" sz="2400" b="1" dirty="0" smtClean="0"/>
              <a:t>coordinador</a:t>
            </a:r>
            <a:endParaRPr lang="es-MX" sz="2400" dirty="0"/>
          </a:p>
          <a:p>
            <a:r>
              <a:rPr lang="es-MX" sz="2400" dirty="0"/>
              <a:t>Lic. Beatriz Ruiz </a:t>
            </a:r>
            <a:r>
              <a:rPr lang="es-MX" sz="2400" dirty="0" smtClean="0"/>
              <a:t>Lozoya - </a:t>
            </a:r>
            <a:r>
              <a:rPr lang="es-MX" sz="2400" dirty="0"/>
              <a:t>Universidad Autónoma de Tamaulipas</a:t>
            </a:r>
          </a:p>
          <a:p>
            <a:r>
              <a:rPr lang="es-MX" sz="2400" b="1" dirty="0" smtClean="0"/>
              <a:t>Secretario</a:t>
            </a:r>
            <a:endParaRPr lang="es-MX" sz="2400" b="1" dirty="0"/>
          </a:p>
          <a:p>
            <a:r>
              <a:rPr lang="es-MX" sz="2400" dirty="0"/>
              <a:t>Mtro. Néstor </a:t>
            </a:r>
            <a:r>
              <a:rPr lang="es-MX" sz="2400" dirty="0" smtClean="0"/>
              <a:t>Ramírez - </a:t>
            </a:r>
            <a:r>
              <a:rPr lang="es-MX" sz="2400" dirty="0"/>
              <a:t>Universidad de Montemorelos</a:t>
            </a:r>
          </a:p>
          <a:p>
            <a:r>
              <a:rPr lang="es-MX" sz="2400" b="1" dirty="0" smtClean="0"/>
              <a:t>Tesorera</a:t>
            </a:r>
            <a:endParaRPr lang="es-MX" sz="2400" dirty="0"/>
          </a:p>
          <a:p>
            <a:r>
              <a:rPr lang="es-MX" sz="2400" dirty="0"/>
              <a:t>Lic. Enriqueta Barrios </a:t>
            </a:r>
            <a:r>
              <a:rPr lang="es-MX" sz="2400" dirty="0" smtClean="0"/>
              <a:t>Fuentes - </a:t>
            </a:r>
            <a:r>
              <a:rPr lang="es-MX" sz="2400" dirty="0"/>
              <a:t>Universidad Juárez del Estado de Durango</a:t>
            </a:r>
          </a:p>
          <a:p>
            <a:endParaRPr lang="es-MX" sz="2400" dirty="0"/>
          </a:p>
        </p:txBody>
      </p:sp>
      <p:pic>
        <p:nvPicPr>
          <p:cNvPr id="4" name="Picture 2" descr="Resultado de imagen para anui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476672"/>
            <a:ext cx="1512166"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8236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559836"/>
            <a:ext cx="7324923" cy="4137323"/>
          </a:xfrm>
        </p:spPr>
        <p:txBody>
          <a:bodyPr>
            <a:noAutofit/>
          </a:bodyPr>
          <a:lstStyle/>
          <a:p>
            <a:pPr marL="0" indent="0">
              <a:buNone/>
            </a:pPr>
            <a:r>
              <a:rPr lang="es-MX" sz="3600" b="1" dirty="0" smtClean="0"/>
              <a:t>Nos ponemos a sus órdenes</a:t>
            </a:r>
          </a:p>
          <a:p>
            <a:pPr marL="0" indent="0">
              <a:buNone/>
            </a:pPr>
            <a:endParaRPr lang="es-MX" sz="2400" dirty="0" smtClean="0"/>
          </a:p>
          <a:p>
            <a:pPr marL="0" indent="0">
              <a:buNone/>
            </a:pPr>
            <a:r>
              <a:rPr lang="es-MX" sz="2400" dirty="0" smtClean="0"/>
              <a:t>Reynaldo Sánchez Valdés</a:t>
            </a:r>
          </a:p>
          <a:p>
            <a:pPr marL="0" indent="0">
              <a:buNone/>
            </a:pPr>
            <a:r>
              <a:rPr lang="es-MX" sz="2400" dirty="0" smtClean="0">
                <a:hlinkClick r:id="rId2"/>
              </a:rPr>
              <a:t>reynaldo.sanchez@uadec.edu.mx</a:t>
            </a:r>
            <a:endParaRPr lang="es-MX" sz="2400" dirty="0" smtClean="0"/>
          </a:p>
          <a:p>
            <a:pPr marL="0" indent="0">
              <a:buNone/>
            </a:pPr>
            <a:endParaRPr lang="es-MX" sz="2400" dirty="0"/>
          </a:p>
          <a:p>
            <a:pPr marL="0" indent="0">
              <a:buNone/>
            </a:pPr>
            <a:r>
              <a:rPr lang="es-MX" sz="2400" dirty="0" smtClean="0"/>
              <a:t>Horacio Cárdenas Zardoni</a:t>
            </a:r>
          </a:p>
          <a:p>
            <a:pPr marL="0" indent="0">
              <a:buNone/>
            </a:pPr>
            <a:r>
              <a:rPr lang="es-MX" sz="2400" dirty="0" smtClean="0">
                <a:hlinkClick r:id="rId3"/>
              </a:rPr>
              <a:t>zardoni@uadec.edu.mx</a:t>
            </a:r>
            <a:endParaRPr lang="es-MX" sz="2400" dirty="0" smtClean="0"/>
          </a:p>
          <a:p>
            <a:pPr marL="0" indent="0">
              <a:buNone/>
            </a:pPr>
            <a:endParaRPr lang="es-MX" sz="2400" dirty="0"/>
          </a:p>
          <a:p>
            <a:pPr marL="0" indent="0">
              <a:buNone/>
            </a:pPr>
            <a:r>
              <a:rPr lang="es-MX" sz="2400" dirty="0" smtClean="0"/>
              <a:t>Liliana Tovar García</a:t>
            </a:r>
          </a:p>
          <a:p>
            <a:pPr marL="0" indent="0">
              <a:buNone/>
            </a:pPr>
            <a:r>
              <a:rPr lang="es-MX" sz="2400" dirty="0" smtClean="0">
                <a:hlinkClick r:id="rId4"/>
              </a:rPr>
              <a:t>ltovar@uadec.edu.mx</a:t>
            </a:r>
            <a:endParaRPr lang="es-MX" sz="2400" dirty="0" smtClean="0"/>
          </a:p>
          <a:p>
            <a:pPr marL="0" indent="0">
              <a:buNone/>
            </a:pPr>
            <a:endParaRPr lang="es-MX" sz="2400" dirty="0"/>
          </a:p>
          <a:p>
            <a:pPr marL="0" indent="0">
              <a:buNone/>
            </a:pPr>
            <a:r>
              <a:rPr lang="es-MX" sz="2400" dirty="0" smtClean="0"/>
              <a:t>Juana María Montoya Reyna</a:t>
            </a:r>
          </a:p>
          <a:p>
            <a:pPr marL="0" indent="0">
              <a:buNone/>
            </a:pPr>
            <a:r>
              <a:rPr lang="es-MX" sz="2400" dirty="0" smtClean="0">
                <a:hlinkClick r:id="rId5"/>
              </a:rPr>
              <a:t>jmontoya@uadec.edu.mx</a:t>
            </a:r>
            <a:r>
              <a:rPr lang="es-MX" sz="2400" dirty="0" smtClean="0"/>
              <a:t> </a:t>
            </a:r>
            <a:endParaRPr lang="es-MX" sz="2400" dirty="0"/>
          </a:p>
        </p:txBody>
      </p:sp>
      <p:pic>
        <p:nvPicPr>
          <p:cNvPr id="4" name="3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388964" y="3645024"/>
            <a:ext cx="1781944" cy="2049235"/>
          </a:xfrm>
          <a:prstGeom prst="rect">
            <a:avLst/>
          </a:prstGeom>
        </p:spPr>
      </p:pic>
    </p:spTree>
    <p:extLst>
      <p:ext uri="{BB962C8B-B14F-4D97-AF65-F5344CB8AC3E}">
        <p14:creationId xmlns:p14="http://schemas.microsoft.com/office/powerpoint/2010/main" val="1793231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476672"/>
            <a:ext cx="6552728" cy="5688632"/>
          </a:xfrm>
        </p:spPr>
        <p:txBody>
          <a:bodyPr/>
          <a:lstStyle/>
          <a:p>
            <a:pPr marL="0" indent="0" algn="ctr">
              <a:buNone/>
            </a:pPr>
            <a:r>
              <a:rPr lang="es-MX" sz="3600" b="1" dirty="0" smtClean="0">
                <a:solidFill>
                  <a:schemeClr val="tx1"/>
                </a:solidFill>
                <a:latin typeface="+mn-lt"/>
                <a:ea typeface="+mn-ea"/>
                <a:cs typeface="+mn-cs"/>
              </a:rPr>
              <a:t>PLAN DE TRABAJO PARA LA </a:t>
            </a:r>
          </a:p>
          <a:p>
            <a:pPr marL="0" indent="0" algn="ctr">
              <a:buNone/>
            </a:pPr>
            <a:r>
              <a:rPr lang="es-MX" sz="3600" b="1" dirty="0" smtClean="0">
                <a:solidFill>
                  <a:schemeClr val="tx1"/>
                </a:solidFill>
                <a:latin typeface="+mn-lt"/>
                <a:ea typeface="+mn-ea"/>
                <a:cs typeface="+mn-cs"/>
              </a:rPr>
              <a:t>MESA DIRECTIVA 2016-2017</a:t>
            </a:r>
          </a:p>
          <a:p>
            <a:pPr marL="0" indent="0">
              <a:buNone/>
            </a:pPr>
            <a:r>
              <a:rPr lang="es-MX" b="1" dirty="0">
                <a:solidFill>
                  <a:schemeClr val="tx1"/>
                </a:solidFill>
                <a:latin typeface="+mn-lt"/>
                <a:ea typeface="+mn-ea"/>
                <a:cs typeface="+mn-cs"/>
              </a:rPr>
              <a:t> </a:t>
            </a:r>
          </a:p>
          <a:p>
            <a:pPr marL="0" indent="0">
              <a:buNone/>
            </a:pPr>
            <a:r>
              <a:rPr lang="es-MX" sz="3200" b="1" dirty="0">
                <a:solidFill>
                  <a:schemeClr val="tx1"/>
                </a:solidFill>
              </a:rPr>
              <a:t>Objetivo General: </a:t>
            </a:r>
            <a:endParaRPr lang="es-MX" sz="3200" b="1" dirty="0" smtClean="0">
              <a:solidFill>
                <a:schemeClr val="tx1"/>
              </a:solidFill>
            </a:endParaRPr>
          </a:p>
          <a:p>
            <a:pPr marL="0" indent="0">
              <a:buNone/>
            </a:pPr>
            <a:r>
              <a:rPr lang="es-MX" sz="3200" b="1" dirty="0" smtClean="0"/>
              <a:t>Generar conocimiento, habilidades y actitudes para el mejoramiento de la función bibliotecaria en las instituciones de educación superior integrantes de la Región Noreste de </a:t>
            </a:r>
            <a:r>
              <a:rPr lang="es-MX" sz="3200" b="1" dirty="0" err="1" smtClean="0"/>
              <a:t>ANUIES</a:t>
            </a:r>
            <a:endParaRPr lang="es-MX" sz="3200" b="1" dirty="0">
              <a:solidFill>
                <a:schemeClr val="tx1"/>
              </a:solidFill>
            </a:endParaRPr>
          </a:p>
          <a:p>
            <a:pPr marL="0" indent="0">
              <a:buNone/>
            </a:pPr>
            <a:endParaRPr lang="es-MX" dirty="0"/>
          </a:p>
        </p:txBody>
      </p:sp>
    </p:spTree>
    <p:extLst>
      <p:ext uri="{BB962C8B-B14F-4D97-AF65-F5344CB8AC3E}">
        <p14:creationId xmlns:p14="http://schemas.microsoft.com/office/powerpoint/2010/main" val="27115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332656"/>
            <a:ext cx="7416824" cy="5688632"/>
          </a:xfrm>
        </p:spPr>
        <p:txBody>
          <a:bodyPr>
            <a:normAutofit lnSpcReduction="10000"/>
          </a:bodyPr>
          <a:lstStyle/>
          <a:p>
            <a:pPr marL="0" indent="0">
              <a:buNone/>
            </a:pPr>
            <a:r>
              <a:rPr lang="es-MX" sz="3600" b="1" dirty="0">
                <a:solidFill>
                  <a:schemeClr val="tx1"/>
                </a:solidFill>
              </a:rPr>
              <a:t>Ejes Fundamentales:</a:t>
            </a:r>
          </a:p>
          <a:p>
            <a:pPr marL="0" indent="0">
              <a:buNone/>
            </a:pPr>
            <a:r>
              <a:rPr lang="es-MX" sz="3600" dirty="0">
                <a:solidFill>
                  <a:schemeClr val="tx1"/>
                </a:solidFill>
              </a:rPr>
              <a:t> </a:t>
            </a:r>
            <a:endParaRPr lang="es-MX" sz="3600" dirty="0" smtClean="0">
              <a:solidFill>
                <a:schemeClr val="tx1"/>
              </a:solidFill>
            </a:endParaRPr>
          </a:p>
          <a:p>
            <a:r>
              <a:rPr lang="es-MX" sz="3600" dirty="0" smtClean="0">
                <a:solidFill>
                  <a:schemeClr val="tx1"/>
                </a:solidFill>
              </a:rPr>
              <a:t>Revitalización y consolidación </a:t>
            </a:r>
            <a:r>
              <a:rPr lang="es-MX" sz="3600" dirty="0">
                <a:solidFill>
                  <a:schemeClr val="tx1"/>
                </a:solidFill>
              </a:rPr>
              <a:t>de la Red</a:t>
            </a:r>
          </a:p>
          <a:p>
            <a:r>
              <a:rPr lang="es-MX" sz="3600" dirty="0" smtClean="0">
                <a:solidFill>
                  <a:schemeClr val="tx1"/>
                </a:solidFill>
              </a:rPr>
              <a:t>Cultura Bibliotecológica</a:t>
            </a:r>
            <a:endParaRPr lang="es-MX" sz="3600" dirty="0">
              <a:solidFill>
                <a:schemeClr val="tx1"/>
              </a:solidFill>
            </a:endParaRPr>
          </a:p>
          <a:p>
            <a:r>
              <a:rPr lang="es-MX" sz="3600" dirty="0" smtClean="0">
                <a:solidFill>
                  <a:schemeClr val="tx1"/>
                </a:solidFill>
              </a:rPr>
              <a:t>Profesionalización y Capacitación</a:t>
            </a:r>
          </a:p>
          <a:p>
            <a:r>
              <a:rPr lang="es-MX" sz="3600" dirty="0" smtClean="0"/>
              <a:t>Generación de conocimiento conjunto y planteamiento de proyectos colectivos</a:t>
            </a:r>
            <a:endParaRPr lang="es-MX" sz="3600" dirty="0">
              <a:solidFill>
                <a:schemeClr val="tx1"/>
              </a:solidFill>
            </a:endParaRPr>
          </a:p>
          <a:p>
            <a:r>
              <a:rPr lang="es-MX" sz="3600" dirty="0" smtClean="0">
                <a:solidFill>
                  <a:schemeClr val="tx1"/>
                </a:solidFill>
              </a:rPr>
              <a:t>Recursos </a:t>
            </a:r>
            <a:r>
              <a:rPr lang="es-MX" sz="3600" dirty="0">
                <a:solidFill>
                  <a:schemeClr val="tx1"/>
                </a:solidFill>
              </a:rPr>
              <a:t>electrónicos de información compartidos</a:t>
            </a:r>
          </a:p>
          <a:p>
            <a:pPr marL="0" indent="0">
              <a:buNone/>
            </a:pPr>
            <a:endParaRPr lang="es-MX" dirty="0"/>
          </a:p>
        </p:txBody>
      </p:sp>
    </p:spTree>
    <p:extLst>
      <p:ext uri="{BB962C8B-B14F-4D97-AF65-F5344CB8AC3E}">
        <p14:creationId xmlns:p14="http://schemas.microsoft.com/office/powerpoint/2010/main" val="343831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99592" y="692696"/>
            <a:ext cx="7488832" cy="4625681"/>
          </a:xfrm>
        </p:spPr>
        <p:txBody>
          <a:bodyPr>
            <a:normAutofit fontScale="92500"/>
          </a:bodyPr>
          <a:lstStyle/>
          <a:p>
            <a:pPr marL="0" indent="0">
              <a:buNone/>
            </a:pPr>
            <a:r>
              <a:rPr lang="es-MX" sz="3600" b="1" dirty="0" smtClean="0">
                <a:solidFill>
                  <a:schemeClr val="tx1"/>
                </a:solidFill>
              </a:rPr>
              <a:t>Eje </a:t>
            </a:r>
            <a:r>
              <a:rPr lang="es-MX" sz="3600" b="1" dirty="0"/>
              <a:t>Revitalización y consolidación de la Red</a:t>
            </a:r>
          </a:p>
          <a:p>
            <a:pPr marL="0" indent="0">
              <a:buNone/>
            </a:pPr>
            <a:endParaRPr lang="es-MX" sz="3600" b="1" dirty="0" smtClean="0">
              <a:solidFill>
                <a:schemeClr val="tx1"/>
              </a:solidFill>
            </a:endParaRPr>
          </a:p>
          <a:p>
            <a:pPr marL="0" indent="0">
              <a:buNone/>
            </a:pPr>
            <a:endParaRPr lang="es-MX" sz="3600" b="1" dirty="0" smtClean="0">
              <a:solidFill>
                <a:schemeClr val="tx1"/>
              </a:solidFill>
            </a:endParaRPr>
          </a:p>
          <a:p>
            <a:pPr marL="0" indent="0">
              <a:buNone/>
            </a:pPr>
            <a:r>
              <a:rPr lang="es-MX" sz="3600" dirty="0" smtClean="0">
                <a:solidFill>
                  <a:schemeClr val="tx1"/>
                </a:solidFill>
              </a:rPr>
              <a:t>Objetivo Específico: </a:t>
            </a:r>
          </a:p>
          <a:p>
            <a:pPr marL="0" indent="0">
              <a:buNone/>
            </a:pPr>
            <a:r>
              <a:rPr lang="es-MX" sz="3600" dirty="0" smtClean="0">
                <a:solidFill>
                  <a:schemeClr val="tx1"/>
                </a:solidFill>
              </a:rPr>
              <a:t>Lograr la mayor y más entusiasta participación de los sistemas bibliotecarios de las instituciones integrantes de la Región Noreste de </a:t>
            </a:r>
            <a:r>
              <a:rPr lang="es-MX" sz="3600" dirty="0" err="1" smtClean="0">
                <a:solidFill>
                  <a:schemeClr val="tx1"/>
                </a:solidFill>
              </a:rPr>
              <a:t>ANUIES</a:t>
            </a:r>
            <a:endParaRPr lang="es-MX" sz="3600" dirty="0">
              <a:solidFill>
                <a:schemeClr val="tx1"/>
              </a:solidFill>
            </a:endParaRPr>
          </a:p>
          <a:p>
            <a:pPr marL="0" indent="0">
              <a:buNone/>
            </a:pPr>
            <a:endParaRPr lang="es-MX" dirty="0"/>
          </a:p>
        </p:txBody>
      </p:sp>
    </p:spTree>
    <p:extLst>
      <p:ext uri="{BB962C8B-B14F-4D97-AF65-F5344CB8AC3E}">
        <p14:creationId xmlns:p14="http://schemas.microsoft.com/office/powerpoint/2010/main" val="149902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620688"/>
            <a:ext cx="7848872" cy="5616624"/>
          </a:xfrm>
        </p:spPr>
        <p:txBody>
          <a:bodyPr/>
          <a:lstStyle/>
          <a:p>
            <a:pPr marL="0" indent="0">
              <a:buNone/>
            </a:pPr>
            <a:r>
              <a:rPr lang="es-MX" sz="3600" b="1" dirty="0"/>
              <a:t>Cultura Bibliotecológica</a:t>
            </a:r>
          </a:p>
          <a:p>
            <a:pPr marL="0" indent="0">
              <a:buNone/>
            </a:pPr>
            <a:endParaRPr lang="es-MX" sz="3600" dirty="0" smtClean="0"/>
          </a:p>
          <a:p>
            <a:pPr marL="0" indent="0">
              <a:spcBef>
                <a:spcPts val="200"/>
              </a:spcBef>
              <a:buNone/>
            </a:pPr>
            <a:r>
              <a:rPr lang="es-MX" sz="3600" dirty="0" smtClean="0"/>
              <a:t>Objetivo específico:</a:t>
            </a:r>
          </a:p>
          <a:p>
            <a:pPr marL="0" indent="0">
              <a:spcBef>
                <a:spcPts val="200"/>
              </a:spcBef>
              <a:buNone/>
            </a:pPr>
            <a:r>
              <a:rPr lang="es-MX" sz="3600" dirty="0" smtClean="0"/>
              <a:t>Constituir un sistema de noticias e información relevante para la </a:t>
            </a:r>
          </a:p>
          <a:p>
            <a:pPr marL="0" indent="0">
              <a:spcBef>
                <a:spcPts val="200"/>
              </a:spcBef>
              <a:buNone/>
            </a:pPr>
            <a:r>
              <a:rPr lang="es-MX" sz="3600" dirty="0" smtClean="0"/>
              <a:t>comunidad de los integrantes </a:t>
            </a:r>
          </a:p>
          <a:p>
            <a:pPr marL="0" indent="0">
              <a:spcBef>
                <a:spcPts val="200"/>
              </a:spcBef>
              <a:buNone/>
            </a:pPr>
            <a:r>
              <a:rPr lang="es-MX" sz="3600" dirty="0" smtClean="0"/>
              <a:t>de las bibliotecas integradas en </a:t>
            </a:r>
          </a:p>
          <a:p>
            <a:pPr marL="0" indent="0">
              <a:spcBef>
                <a:spcPts val="200"/>
              </a:spcBef>
              <a:buNone/>
            </a:pPr>
            <a:r>
              <a:rPr lang="es-MX" sz="3600" dirty="0" smtClean="0"/>
              <a:t>la Red que nos identifique</a:t>
            </a:r>
          </a:p>
          <a:p>
            <a:pPr marL="0" indent="0">
              <a:spcBef>
                <a:spcPts val="200"/>
              </a:spcBef>
              <a:buNone/>
            </a:pPr>
            <a:r>
              <a:rPr lang="es-MX" sz="3600" dirty="0" smtClean="0"/>
              <a:t>como profesionales, como </a:t>
            </a:r>
          </a:p>
          <a:p>
            <a:pPr marL="0" indent="0">
              <a:spcBef>
                <a:spcPts val="200"/>
              </a:spcBef>
              <a:buNone/>
            </a:pPr>
            <a:r>
              <a:rPr lang="es-MX" sz="3600" dirty="0" smtClean="0"/>
              <a:t>colegas y como amigos</a:t>
            </a:r>
          </a:p>
          <a:p>
            <a:pPr marL="0" indent="0">
              <a:buNone/>
            </a:pPr>
            <a:endParaRPr lang="es-MX" dirty="0"/>
          </a:p>
        </p:txBody>
      </p:sp>
    </p:spTree>
    <p:extLst>
      <p:ext uri="{BB962C8B-B14F-4D97-AF65-F5344CB8AC3E}">
        <p14:creationId xmlns:p14="http://schemas.microsoft.com/office/powerpoint/2010/main" val="405230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43609" y="764704"/>
            <a:ext cx="7488832" cy="5544616"/>
          </a:xfrm>
        </p:spPr>
        <p:txBody>
          <a:bodyPr>
            <a:normAutofit fontScale="92500" lnSpcReduction="20000"/>
          </a:bodyPr>
          <a:lstStyle/>
          <a:p>
            <a:endParaRPr lang="es-MX" b="1" dirty="0" smtClean="0">
              <a:solidFill>
                <a:schemeClr val="tx1"/>
              </a:solidFill>
              <a:latin typeface="+mn-lt"/>
              <a:ea typeface="+mn-ea"/>
              <a:cs typeface="+mn-cs"/>
            </a:endParaRPr>
          </a:p>
          <a:p>
            <a:endParaRPr lang="es-MX" b="1" dirty="0"/>
          </a:p>
          <a:p>
            <a:pPr algn="l"/>
            <a:r>
              <a:rPr lang="es-MX" sz="3600" b="1" dirty="0" smtClean="0">
                <a:solidFill>
                  <a:schemeClr val="tx1"/>
                </a:solidFill>
              </a:rPr>
              <a:t>Eje </a:t>
            </a:r>
            <a:r>
              <a:rPr lang="es-MX" sz="3600" b="1" dirty="0" smtClean="0"/>
              <a:t>Profesionalización </a:t>
            </a:r>
            <a:r>
              <a:rPr lang="es-MX" sz="3600" b="1" dirty="0"/>
              <a:t>y Capacitación</a:t>
            </a:r>
          </a:p>
          <a:p>
            <a:endParaRPr lang="es-MX" sz="3600" b="1" dirty="0" smtClean="0">
              <a:solidFill>
                <a:schemeClr val="tx1"/>
              </a:solidFill>
            </a:endParaRPr>
          </a:p>
          <a:p>
            <a:pPr algn="l"/>
            <a:r>
              <a:rPr lang="es-MX" sz="3600" dirty="0" smtClean="0"/>
              <a:t>Objetivo específico:</a:t>
            </a:r>
            <a:endParaRPr lang="es-MX" sz="3600" dirty="0"/>
          </a:p>
          <a:p>
            <a:pPr algn="l">
              <a:spcBef>
                <a:spcPts val="0"/>
              </a:spcBef>
            </a:pPr>
            <a:r>
              <a:rPr lang="es-MX" sz="3600" dirty="0" smtClean="0">
                <a:solidFill>
                  <a:schemeClr val="tx1"/>
                </a:solidFill>
              </a:rPr>
              <a:t> </a:t>
            </a:r>
            <a:r>
              <a:rPr lang="es-MX" sz="3600" dirty="0">
                <a:solidFill>
                  <a:schemeClr val="tx1"/>
                </a:solidFill>
              </a:rPr>
              <a:t>Formalizar la política en cada una de las instituciones integrantes de invitar a tomar los cursos de capacitación que se programen en cada una de ellas, reservando </a:t>
            </a:r>
            <a:r>
              <a:rPr lang="es-MX" sz="3600" dirty="0" smtClean="0">
                <a:solidFill>
                  <a:schemeClr val="tx1"/>
                </a:solidFill>
              </a:rPr>
              <a:t>a los asistentes </a:t>
            </a:r>
          </a:p>
          <a:p>
            <a:pPr algn="l">
              <a:spcBef>
                <a:spcPts val="0"/>
              </a:spcBef>
            </a:pPr>
            <a:r>
              <a:rPr lang="es-MX" sz="3600" dirty="0" smtClean="0">
                <a:solidFill>
                  <a:schemeClr val="tx1"/>
                </a:solidFill>
              </a:rPr>
              <a:t>espacios </a:t>
            </a:r>
            <a:r>
              <a:rPr lang="es-MX" sz="3600" dirty="0">
                <a:solidFill>
                  <a:schemeClr val="tx1"/>
                </a:solidFill>
              </a:rPr>
              <a:t>a costos preferenciales, </a:t>
            </a:r>
            <a:endParaRPr lang="es-MX" sz="3600" dirty="0" smtClean="0">
              <a:solidFill>
                <a:schemeClr val="tx1"/>
              </a:solidFill>
            </a:endParaRPr>
          </a:p>
          <a:p>
            <a:pPr algn="l">
              <a:spcBef>
                <a:spcPts val="0"/>
              </a:spcBef>
            </a:pPr>
            <a:r>
              <a:rPr lang="es-MX" sz="3600" dirty="0" smtClean="0">
                <a:solidFill>
                  <a:schemeClr val="tx1"/>
                </a:solidFill>
              </a:rPr>
              <a:t>a </a:t>
            </a:r>
            <a:r>
              <a:rPr lang="es-MX" sz="3600" dirty="0">
                <a:solidFill>
                  <a:schemeClr val="tx1"/>
                </a:solidFill>
              </a:rPr>
              <a:t>fin de elevar el grado de profesionalización del personal bibliotecario</a:t>
            </a:r>
          </a:p>
          <a:p>
            <a:endParaRPr lang="es-MX" dirty="0"/>
          </a:p>
        </p:txBody>
      </p:sp>
    </p:spTree>
    <p:extLst>
      <p:ext uri="{BB962C8B-B14F-4D97-AF65-F5344CB8AC3E}">
        <p14:creationId xmlns:p14="http://schemas.microsoft.com/office/powerpoint/2010/main" val="1089309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764704"/>
            <a:ext cx="7416824" cy="4641379"/>
          </a:xfrm>
        </p:spPr>
        <p:txBody>
          <a:bodyPr>
            <a:noAutofit/>
          </a:bodyPr>
          <a:lstStyle/>
          <a:p>
            <a:pPr marL="0" indent="0">
              <a:buNone/>
            </a:pPr>
            <a:r>
              <a:rPr lang="es-MX" sz="3600" b="1" dirty="0"/>
              <a:t>Generación de conocimiento conjunto y planteamiento de proyectos </a:t>
            </a:r>
            <a:r>
              <a:rPr lang="es-MX" sz="3600" b="1" dirty="0" smtClean="0"/>
              <a:t>colectivos</a:t>
            </a:r>
          </a:p>
          <a:p>
            <a:pPr marL="0" indent="0">
              <a:buNone/>
            </a:pPr>
            <a:endParaRPr lang="es-MX" sz="3600" b="1" dirty="0"/>
          </a:p>
          <a:p>
            <a:pPr marL="0" indent="0">
              <a:buNone/>
            </a:pPr>
            <a:r>
              <a:rPr lang="es-MX" sz="3600" dirty="0" smtClean="0"/>
              <a:t>Desarrollo de investigaciones sobre aspectos relevantes de la realidad cotidiana del trabajo bibliotecario y el funcionamiento de las instituciones, a fin de ofrecer la posibilidad de darles solución en conjunto</a:t>
            </a:r>
            <a:endParaRPr lang="es-MX" sz="3600" dirty="0"/>
          </a:p>
        </p:txBody>
      </p:sp>
    </p:spTree>
    <p:extLst>
      <p:ext uri="{BB962C8B-B14F-4D97-AF65-F5344CB8AC3E}">
        <p14:creationId xmlns:p14="http://schemas.microsoft.com/office/powerpoint/2010/main" val="1867060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560" y="6525344"/>
            <a:ext cx="7992888" cy="3312368"/>
          </a:xfrm>
        </p:spPr>
        <p:txBody>
          <a:bodyPr>
            <a:normAutofit fontScale="90000"/>
          </a:bodyPr>
          <a:lstStyle/>
          <a:p>
            <a:pPr algn="l"/>
            <a:r>
              <a:rPr lang="es-MX" sz="2400" b="1" dirty="0" smtClean="0"/>
              <a:t/>
            </a:r>
            <a:br>
              <a:rPr lang="es-MX" sz="2400" b="1" dirty="0" smtClean="0"/>
            </a:br>
            <a:r>
              <a:rPr lang="es-MX" sz="2400" b="1" dirty="0"/>
              <a:t/>
            </a:r>
            <a:br>
              <a:rPr lang="es-MX" sz="2400" b="1" dirty="0"/>
            </a:br>
            <a:r>
              <a:rPr lang="es-MX" sz="2400" b="1" dirty="0" smtClean="0"/>
              <a:t/>
            </a:r>
            <a:br>
              <a:rPr lang="es-MX" sz="2400" b="1" dirty="0" smtClean="0"/>
            </a:br>
            <a:r>
              <a:rPr lang="es-MX" sz="2700" b="1" dirty="0" smtClean="0"/>
              <a:t>Se proponen como algunos proyectos iniciales</a:t>
            </a:r>
            <a:r>
              <a:rPr lang="es-MX" sz="2700" dirty="0" smtClean="0"/>
              <a:t/>
            </a:r>
            <a:br>
              <a:rPr lang="es-MX" sz="2700" dirty="0" smtClean="0"/>
            </a:br>
            <a:r>
              <a:rPr lang="es-MX" sz="2700" dirty="0"/>
              <a:t/>
            </a:r>
            <a:br>
              <a:rPr lang="es-MX" sz="2700" dirty="0"/>
            </a:br>
            <a:r>
              <a:rPr lang="es-MX" sz="2700" dirty="0" smtClean="0"/>
              <a:t>Problemas, costos y soluciones con los arcos magnéticos </a:t>
            </a:r>
            <a:br>
              <a:rPr lang="es-MX" sz="2700" dirty="0" smtClean="0"/>
            </a:br>
            <a:r>
              <a:rPr lang="es-MX" sz="2700" dirty="0"/>
              <a:t/>
            </a:r>
            <a:br>
              <a:rPr lang="es-MX" sz="2700" dirty="0"/>
            </a:br>
            <a:r>
              <a:rPr lang="es-MX" sz="2700" dirty="0" smtClean="0"/>
              <a:t>Manejo de los acervos dentro de la administración de activos fijos de las universidades</a:t>
            </a:r>
            <a:br>
              <a:rPr lang="es-MX" sz="2700" dirty="0" smtClean="0"/>
            </a:br>
            <a:r>
              <a:rPr lang="es-MX" sz="2700" dirty="0"/>
              <a:t/>
            </a:r>
            <a:br>
              <a:rPr lang="es-MX" sz="2700" dirty="0"/>
            </a:br>
            <a:r>
              <a:rPr lang="es-MX" sz="2700" dirty="0" smtClean="0"/>
              <a:t>Licenciamiento de software para uso educativo</a:t>
            </a:r>
            <a:br>
              <a:rPr lang="es-MX" sz="2700" dirty="0" smtClean="0"/>
            </a:br>
            <a:r>
              <a:rPr lang="es-MX" sz="2700" dirty="0"/>
              <a:t/>
            </a:r>
            <a:br>
              <a:rPr lang="es-MX" sz="2700" dirty="0"/>
            </a:br>
            <a:r>
              <a:rPr lang="es-MX" sz="2700" dirty="0" smtClean="0"/>
              <a:t>Políticas hacia las bibliotecas secundarias</a:t>
            </a:r>
            <a:br>
              <a:rPr lang="es-MX" sz="2700" dirty="0" smtClean="0"/>
            </a:br>
            <a:r>
              <a:rPr lang="es-MX" sz="2700" dirty="0"/>
              <a:t/>
            </a:r>
            <a:br>
              <a:rPr lang="es-MX" sz="2700" dirty="0"/>
            </a:br>
            <a:r>
              <a:rPr lang="es-MX" sz="2700" dirty="0" smtClean="0"/>
              <a:t>Rotación interna y externa de Recursos Humanos</a:t>
            </a:r>
            <a:br>
              <a:rPr lang="es-MX" sz="2700" dirty="0" smtClean="0"/>
            </a:br>
            <a:r>
              <a:rPr lang="es-MX" sz="2700" dirty="0"/>
              <a:t/>
            </a:r>
            <a:br>
              <a:rPr lang="es-MX" sz="2700" dirty="0"/>
            </a:br>
            <a:r>
              <a:rPr lang="es-MX" sz="2700" dirty="0" smtClean="0"/>
              <a:t>Experiencias con las </a:t>
            </a:r>
            <a:r>
              <a:rPr lang="es-MX" sz="2700" dirty="0" err="1" smtClean="0"/>
              <a:t>RFID</a:t>
            </a:r>
            <a:r>
              <a:rPr lang="es-MX" sz="2700" dirty="0" smtClean="0"/>
              <a:t/>
            </a:r>
            <a:br>
              <a:rPr lang="es-MX" sz="2700" dirty="0" smtClean="0"/>
            </a:br>
            <a:r>
              <a:rPr lang="es-MX" sz="2700" dirty="0"/>
              <a:t/>
            </a:r>
            <a:br>
              <a:rPr lang="es-MX" sz="2700" dirty="0"/>
            </a:br>
            <a:r>
              <a:rPr lang="es-MX" sz="2700" dirty="0" smtClean="0"/>
              <a:t>Experiencias con </a:t>
            </a:r>
            <a:r>
              <a:rPr lang="es-MX" sz="2700" dirty="0" err="1" smtClean="0"/>
              <a:t>OCLC</a:t>
            </a:r>
            <a:r>
              <a:rPr lang="es-MX" sz="2700" dirty="0" smtClean="0"/>
              <a:t/>
            </a:r>
            <a:br>
              <a:rPr lang="es-MX" sz="2700" dirty="0" smtClean="0"/>
            </a:br>
            <a:r>
              <a:rPr lang="es-MX" sz="2700" dirty="0"/>
              <a:t/>
            </a:r>
            <a:br>
              <a:rPr lang="es-MX" sz="2700" dirty="0"/>
            </a:br>
            <a:r>
              <a:rPr lang="es-MX" sz="2700" dirty="0" smtClean="0"/>
              <a:t>Experiencias con las </a:t>
            </a:r>
            <a:r>
              <a:rPr lang="es-MX" sz="2700" dirty="0" err="1" smtClean="0"/>
              <a:t>RDA</a:t>
            </a:r>
            <a:r>
              <a:rPr lang="es-MX" sz="2700" dirty="0" smtClean="0"/>
              <a:t/>
            </a:r>
            <a:br>
              <a:rPr lang="es-MX" sz="2700" dirty="0" smtClean="0"/>
            </a:br>
            <a:r>
              <a:rPr lang="es-MX" sz="2700" dirty="0" smtClean="0"/>
              <a:t/>
            </a:r>
            <a:br>
              <a:rPr lang="es-MX" sz="2700" dirty="0" smtClean="0"/>
            </a:br>
            <a:r>
              <a:rPr lang="es-MX" sz="3200" dirty="0"/>
              <a:t/>
            </a:r>
            <a:br>
              <a:rPr lang="es-MX" sz="3200" dirty="0"/>
            </a:br>
            <a:r>
              <a:rPr lang="es-MX" sz="3200" dirty="0" smtClean="0"/>
              <a:t/>
            </a:r>
            <a:br>
              <a:rPr lang="es-MX" sz="3200" dirty="0" smtClean="0"/>
            </a:br>
            <a:r>
              <a:rPr lang="es-MX" dirty="0"/>
              <a:t/>
            </a:r>
            <a:br>
              <a:rPr lang="es-MX" dirty="0"/>
            </a:br>
            <a:r>
              <a:rPr lang="es-MX" dirty="0" smtClean="0"/>
              <a:t/>
            </a:r>
            <a:br>
              <a:rPr lang="es-MX" dirty="0" smtClean="0"/>
            </a:br>
            <a:r>
              <a:rPr lang="es-MX" dirty="0" smtClean="0"/>
              <a:t/>
            </a:r>
            <a:br>
              <a:rPr lang="es-MX" dirty="0" smtClean="0"/>
            </a:br>
            <a:endParaRPr lang="es-MX" dirty="0"/>
          </a:p>
        </p:txBody>
      </p:sp>
    </p:spTree>
    <p:extLst>
      <p:ext uri="{BB962C8B-B14F-4D97-AF65-F5344CB8AC3E}">
        <p14:creationId xmlns:p14="http://schemas.microsoft.com/office/powerpoint/2010/main" val="3803860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1418055"/>
            <a:ext cx="7416823" cy="4708108"/>
          </a:xfrm>
        </p:spPr>
        <p:txBody>
          <a:bodyPr/>
          <a:lstStyle/>
          <a:p>
            <a:pPr marL="0" indent="0">
              <a:buNone/>
            </a:pPr>
            <a:r>
              <a:rPr lang="es-MX" b="1" dirty="0" smtClean="0">
                <a:solidFill>
                  <a:schemeClr val="tx1"/>
                </a:solidFill>
              </a:rPr>
              <a:t>Eje Recursos electrónicos de información compartidos</a:t>
            </a:r>
          </a:p>
          <a:p>
            <a:pPr marL="0" indent="0">
              <a:buNone/>
            </a:pPr>
            <a:endParaRPr lang="es-MX" sz="2400" dirty="0" smtClean="0">
              <a:solidFill>
                <a:schemeClr val="tx1"/>
              </a:solidFill>
            </a:endParaRPr>
          </a:p>
          <a:p>
            <a:pPr marL="0" indent="0">
              <a:buNone/>
            </a:pPr>
            <a:r>
              <a:rPr lang="es-MX" sz="2400" b="1" dirty="0" smtClean="0">
                <a:solidFill>
                  <a:schemeClr val="tx1"/>
                </a:solidFill>
              </a:rPr>
              <a:t>Objetivo específico</a:t>
            </a:r>
          </a:p>
          <a:p>
            <a:pPr marL="0" indent="0">
              <a:spcBef>
                <a:spcPts val="0"/>
              </a:spcBef>
              <a:buNone/>
            </a:pPr>
            <a:r>
              <a:rPr lang="es-MX" sz="2400" dirty="0" smtClean="0">
                <a:solidFill>
                  <a:schemeClr val="tx1"/>
                </a:solidFill>
              </a:rPr>
              <a:t>Establecer mecanismos para satisfacer las necesidades de los investigadores y académicos de las instituciones a través de la creación de un modelo que permita </a:t>
            </a:r>
          </a:p>
          <a:p>
            <a:pPr marL="0" indent="0">
              <a:spcBef>
                <a:spcPts val="0"/>
              </a:spcBef>
              <a:buNone/>
            </a:pPr>
            <a:r>
              <a:rPr lang="es-MX" sz="2400" dirty="0" smtClean="0">
                <a:solidFill>
                  <a:schemeClr val="tx1"/>
                </a:solidFill>
              </a:rPr>
              <a:t>acceder gratuitamente o a un costo</a:t>
            </a:r>
          </a:p>
          <a:p>
            <a:pPr marL="0" indent="0">
              <a:spcBef>
                <a:spcPts val="0"/>
              </a:spcBef>
              <a:buNone/>
            </a:pPr>
            <a:r>
              <a:rPr lang="es-MX" sz="2400" dirty="0" smtClean="0">
                <a:solidFill>
                  <a:schemeClr val="tx1"/>
                </a:solidFill>
              </a:rPr>
              <a:t>mínimo a los recursos de información </a:t>
            </a:r>
          </a:p>
          <a:p>
            <a:pPr marL="0" indent="0">
              <a:spcBef>
                <a:spcPts val="0"/>
              </a:spcBef>
              <a:buNone/>
            </a:pPr>
            <a:r>
              <a:rPr lang="es-MX" sz="2400" dirty="0" smtClean="0">
                <a:solidFill>
                  <a:schemeClr val="tx1"/>
                </a:solidFill>
              </a:rPr>
              <a:t>contenidos en bases de datos suscritas </a:t>
            </a:r>
          </a:p>
          <a:p>
            <a:pPr marL="0" indent="0">
              <a:spcBef>
                <a:spcPts val="0"/>
              </a:spcBef>
              <a:buNone/>
            </a:pPr>
            <a:r>
              <a:rPr lang="es-MX" sz="2400" dirty="0" smtClean="0">
                <a:solidFill>
                  <a:schemeClr val="tx1"/>
                </a:solidFill>
              </a:rPr>
              <a:t>por cualquiera de los sistemas </a:t>
            </a:r>
          </a:p>
          <a:p>
            <a:pPr marL="0" indent="0">
              <a:spcBef>
                <a:spcPts val="0"/>
              </a:spcBef>
              <a:buNone/>
            </a:pPr>
            <a:r>
              <a:rPr lang="es-MX" sz="2400" dirty="0" smtClean="0">
                <a:solidFill>
                  <a:schemeClr val="tx1"/>
                </a:solidFill>
              </a:rPr>
              <a:t>bibliotecarios de la Red.</a:t>
            </a:r>
          </a:p>
          <a:p>
            <a:pPr marL="0" indent="0">
              <a:buNone/>
            </a:pPr>
            <a:endParaRPr lang="es-MX" dirty="0"/>
          </a:p>
        </p:txBody>
      </p:sp>
    </p:spTree>
    <p:extLst>
      <p:ext uri="{BB962C8B-B14F-4D97-AF65-F5344CB8AC3E}">
        <p14:creationId xmlns:p14="http://schemas.microsoft.com/office/powerpoint/2010/main" val="1695317631"/>
      </p:ext>
    </p:extLst>
  </p:cSld>
  <p:clrMapOvr>
    <a:masterClrMapping/>
  </p:clrMapOvr>
</p:sld>
</file>

<file path=ppt/theme/theme1.xml><?xml version="1.0" encoding="utf-8"?>
<a:theme xmlns:a="http://schemas.openxmlformats.org/drawingml/2006/main" name="Plantilla de diseño con pila de libros">
  <a:themeElements>
    <a:clrScheme name="Plantilla de diseño con pila de libr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lantilla de diseño con pila de libro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lantilla de diseño con pila de libro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lantilla de diseño con pila de libro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lantilla de diseño con pila de libro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lantilla de diseño con pila de libro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lantilla de diseño con pila de libro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lantilla de diseño con pila de libro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lantilla de diseño con pila de libro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lantilla de diseño con pila de libro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lantilla de diseño con pila de libro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lantilla de diseño con pila de libro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lantilla de diseño con pila de libro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lantilla de diseño con pila de libro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 para el Coloquio de Maestría versión2</Template>
  <TotalTime>431</TotalTime>
  <Words>313</Words>
  <Application>Microsoft Office PowerPoint</Application>
  <PresentationFormat>Presentación en pantalla (4:3)</PresentationFormat>
  <Paragraphs>70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11</vt:i4>
      </vt:variant>
    </vt:vector>
  </HeadingPairs>
  <TitlesOfParts>
    <vt:vector size="17" baseType="lpstr">
      <vt:lpstr>Arial</vt:lpstr>
      <vt:lpstr>Calibri</vt:lpstr>
      <vt:lpstr>Calibri Light</vt:lpstr>
      <vt:lpstr>Century Gothic</vt:lpstr>
      <vt:lpstr>Plantilla de diseño con pila de libros</vt:lpstr>
      <vt:lpstr>Tema de Office</vt:lpstr>
      <vt:lpstr>Anuies NorEste Bibliotecas   Plan de trabajo  2016-2017 </vt:lpstr>
      <vt:lpstr>Presentación de PowerPoint</vt:lpstr>
      <vt:lpstr>Presentación de PowerPoint</vt:lpstr>
      <vt:lpstr>Presentación de PowerPoint</vt:lpstr>
      <vt:lpstr>Presentación de PowerPoint</vt:lpstr>
      <vt:lpstr>Presentación de PowerPoint</vt:lpstr>
      <vt:lpstr>Presentación de PowerPoint</vt:lpstr>
      <vt:lpstr>   Se proponen como algunos proyectos iniciales  Problemas, costos y soluciones con los arcos magnéticos   Manejo de los acervos dentro de la administración de activos fijos de las universidades  Licenciamiento de software para uso educativo  Políticas hacia las bibliotecas secundarias  Rotación interna y externa de Recursos Humanos  Experiencias con las RFID  Experiencias con OCLC  Experiencias con las RDA       </vt:lpstr>
      <vt:lpstr>Presentación de PowerPoint</vt:lpstr>
      <vt:lpstr>Integración de la Mesa Directiva de la Red Anuies NorEste Bibliotecas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de Bibliotecas de Instituciones de Educación Superior del Noreste   Plan de trabajo  2012-2014</dc:title>
  <dc:creator>hcardenas</dc:creator>
  <cp:lastModifiedBy>Horacio Cárdenas Zardoni</cp:lastModifiedBy>
  <cp:revision>27</cp:revision>
  <cp:lastPrinted>2016-10-05T18:20:15Z</cp:lastPrinted>
  <dcterms:created xsi:type="dcterms:W3CDTF">2012-10-15T15:26:11Z</dcterms:created>
  <dcterms:modified xsi:type="dcterms:W3CDTF">2016-10-24T16:29:45Z</dcterms:modified>
</cp:coreProperties>
</file>